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16D617F-8950-4271-9E95-633B37631EFB}"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F2381E6-355D-42AA-8090-B90122BC351D}"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16D617F-8950-4271-9E95-633B37631EFB}"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F2381E6-355D-42AA-8090-B90122BC351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16D617F-8950-4271-9E95-633B37631EFB}"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F2381E6-355D-42AA-8090-B90122BC351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16D617F-8950-4271-9E95-633B37631EFB}"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F2381E6-355D-42AA-8090-B90122BC351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16D617F-8950-4271-9E95-633B37631EFB}"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F2381E6-355D-42AA-8090-B90122BC351D}"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16D617F-8950-4271-9E95-633B37631EFB}"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F2381E6-355D-42AA-8090-B90122BC351D}"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16D617F-8950-4271-9E95-633B37631EFB}" type="datetimeFigureOut">
              <a:rPr lang="ar-IQ" smtClean="0"/>
              <a:t>10/04/1440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F2381E6-355D-42AA-8090-B90122BC351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16D617F-8950-4271-9E95-633B37631EFB}" type="datetimeFigureOut">
              <a:rPr lang="ar-IQ" smtClean="0"/>
              <a:t>10/04/1440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F2381E6-355D-42AA-8090-B90122BC351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16D617F-8950-4271-9E95-633B37631EFB}" type="datetimeFigureOut">
              <a:rPr lang="ar-IQ" smtClean="0"/>
              <a:t>10/04/1440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F2381E6-355D-42AA-8090-B90122BC351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16D617F-8950-4271-9E95-633B37631EFB}"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F2381E6-355D-42AA-8090-B90122BC351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16D617F-8950-4271-9E95-633B37631EFB}"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F2381E6-355D-42AA-8090-B90122BC351D}"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16D617F-8950-4271-9E95-633B37631EFB}" type="datetimeFigureOut">
              <a:rPr lang="ar-IQ" smtClean="0"/>
              <a:t>10/04/1440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F2381E6-355D-42AA-8090-B90122BC351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5324486"/>
          </a:xfrm>
          <a:prstGeom prst="rect">
            <a:avLst/>
          </a:prstGeom>
          <a:noFill/>
          <a:ln w="9525">
            <a:noFill/>
            <a:miter lim="800000"/>
            <a:headEnd/>
            <a:tailEnd/>
          </a:ln>
          <a:effectLst/>
        </p:spPr>
        <p:txBody>
          <a:bodyPr vert="horz" wrap="square" lIns="91440" tIns="76176" rIns="91440" bIns="76176"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r>
              <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وضع الدفاع الرابع </a:t>
            </a:r>
            <a:endParaRPr kumimoji="0" lang="en-US" sz="2400" b="1" i="0" u="none" strike="noStrike" cap="none" normalizeH="0" baseline="0" dirty="0" smtClean="0">
              <a:ln>
                <a:noFill/>
              </a:ln>
              <a:solidFill>
                <a:srgbClr val="000000"/>
              </a:solidFill>
              <a:effectLst/>
              <a:latin typeface="Arial" pitchFamily="34" charset="0"/>
              <a:ea typeface="Times New Roman" pitchFamily="18" charset="0"/>
              <a:cs typeface="SKR HEAD1"/>
            </a:endParaRPr>
          </a:p>
          <a:p>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يحمي الربع العلوي الداخلي من الهدف ويصل اللاعب إليه من </a:t>
            </a:r>
            <a:r>
              <a:rPr kumimoji="0" lang="ar-IQ"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اي</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وضع دفاعي أخر , وفيه يتحرك السلاح </a:t>
            </a:r>
            <a:r>
              <a:rPr kumimoji="0" lang="ar-IQ"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الى</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جهة اليسار للاعب </a:t>
            </a:r>
            <a:r>
              <a:rPr kumimoji="0" lang="ar-IQ"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الايمن</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 والعكس (بالنسبة للاعب </a:t>
            </a:r>
            <a:r>
              <a:rPr kumimoji="0" lang="ar-IQ"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الايسر</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واليد تكون في ارتفاع الصدر, والذبابة متجهة إلى اتجاه قناع وجه المنافس , واليد في حاله كب خفيف </a:t>
            </a:r>
            <a:r>
              <a:rPr lang="ar-SA" sz="2400" b="1" cap="small" dirty="0"/>
              <a:t>الخطوات التعليمية لأداء وضع الدفاع الرابع</a:t>
            </a:r>
            <a:endParaRPr lang="en-US" sz="2400" b="1" cap="small" dirty="0"/>
          </a:p>
          <a:p>
            <a:r>
              <a:rPr lang="ar-IQ" sz="2400" cap="small" dirty="0"/>
              <a:t>من النوع السادس يلف الساعد مع قبضة اليد حوالي نصف  دوره نحو الداخل بالنسبة للجسم مع مراعاة عدم وضع الأصابع القابضة على مقبض السلاح وثبات مفصل المرفق في مكانه  من دون حركة.</a:t>
            </a:r>
            <a:endParaRPr lang="en-US" sz="2400" b="1" cap="small" dirty="0"/>
          </a:p>
          <a:p>
            <a:pPr lvl="0"/>
            <a:r>
              <a:rPr lang="ar-IQ" sz="2400" dirty="0"/>
              <a:t>يستمر تحريك الساعد ورسغ اليد إلى الداخل حتى تصبح قبضه اليد والسلاح أمام نهاية حدود منطقه الهدف العليا </a:t>
            </a:r>
            <a:r>
              <a:rPr lang="ar-IQ" sz="2400" dirty="0" err="1"/>
              <a:t>الداخليه</a:t>
            </a:r>
            <a:r>
              <a:rPr lang="ar-IQ" sz="2400" dirty="0"/>
              <a:t>.</a:t>
            </a:r>
            <a:endParaRPr lang="en-US" sz="2400" dirty="0"/>
          </a:p>
          <a:p>
            <a:pPr lvl="0"/>
            <a:r>
              <a:rPr lang="ar-IQ" sz="2400" dirty="0"/>
              <a:t>أن يكون السلاح كله بما في ذلك الواقي والذبابة على استقامة واحده تماما للدفاع عن المنطقة.</a:t>
            </a:r>
            <a:endParaRPr lang="en-US" sz="2400" dirty="0"/>
          </a:p>
          <a:p>
            <a:pPr lvl="0"/>
            <a:r>
              <a:rPr lang="ar-IQ" sz="2400" dirty="0"/>
              <a:t>يكون النصلان متلاحمين كل منهما على يسار </a:t>
            </a:r>
            <a:r>
              <a:rPr lang="ar-IQ" sz="2400" dirty="0" err="1"/>
              <a:t>الاًخر</a:t>
            </a:r>
            <a:r>
              <a:rPr lang="ar-IQ" sz="2400" dirty="0"/>
              <a:t> والذبابتان على مستوى أعلى من الواقي.</a:t>
            </a:r>
            <a:endParaRPr lang="en-US" sz="2400" dirty="0"/>
          </a:p>
          <a:p>
            <a:r>
              <a:rPr lang="ar-IQ" sz="2400" dirty="0"/>
              <a:t>يكون اتجاه الإبهام يشر إلى الساعة الواحدة وفقا لعقارب الساعة , كما في </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بحيث يشير إصبع الإبهام إلى الساعة الحادي عشر تقريبا</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0"/>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358775" algn="l"/>
              </a:tabLst>
            </a:pPr>
            <a:r>
              <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الأخطاء الشائعة</a:t>
            </a:r>
            <a:r>
              <a:rPr kumimoji="0" lang="ar-SA" sz="2400" b="0" i="0" u="none" strike="noStrike" cap="none" normalizeH="0" baseline="0" dirty="0" smtClean="0">
                <a:ln>
                  <a:noFill/>
                </a:ln>
                <a:solidFill>
                  <a:schemeClr val="tx1"/>
                </a:solidFill>
                <a:effectLst/>
                <a:latin typeface="SKR HEAD1" charset="-78"/>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tab pos="358775" algn="l"/>
              </a:tabLst>
            </a:pP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تحريك الساعد وقبضة اليد في مدى حركي واسع للداخل بعيدا عن نطاق الهدف المراد الدفاع عنه.</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tab pos="358775" algn="l"/>
              </a:tabLst>
            </a:pP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مد الذارع المسلحة مدا كاملا من مفصل المرفق.</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tab pos="358775" algn="l"/>
              </a:tabLst>
            </a:pP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الاتجاه بالساعد وقبضة اليد إلى الخلف نحو الجسم حتى تكاد تلامسه.</a:t>
            </a:r>
          </a:p>
          <a:p>
            <a:pPr marL="0" marR="0" lvl="0" indent="0" defTabSz="914400" rtl="0" eaLnBrk="0" fontAlgn="base" latinLnBrk="0" hangingPunct="0">
              <a:lnSpc>
                <a:spcPct val="100000"/>
              </a:lnSpc>
              <a:spcBef>
                <a:spcPct val="0"/>
              </a:spcBef>
              <a:spcAft>
                <a:spcPct val="0"/>
              </a:spcAft>
              <a:buClrTx/>
              <a:buSzTx/>
              <a:buFontTx/>
              <a:buNone/>
              <a:tabLst>
                <a:tab pos="358775" algn="l"/>
              </a:tabLst>
            </a:pP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الهبوط بالساعد وقبضة اليد أسفل والاتجاه بالذبابة إلى أعلى</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p:txBody>
      </p:sp>
      <p:pic>
        <p:nvPicPr>
          <p:cNvPr id="5" name="صورة 4" descr="E:\New folder\وضع الاساسي تعديلات\وضع الدفاع الرابع.JPG"/>
          <p:cNvPicPr/>
          <p:nvPr/>
        </p:nvPicPr>
        <p:blipFill>
          <a:blip r:embed="rId2" cstate="print"/>
          <a:srcRect/>
          <a:stretch>
            <a:fillRect/>
          </a:stretch>
        </p:blipFill>
        <p:spPr bwMode="auto">
          <a:xfrm>
            <a:off x="609600" y="2286000"/>
            <a:ext cx="3339785" cy="4191000"/>
          </a:xfrm>
          <a:prstGeom prst="rect">
            <a:avLst/>
          </a:prstGeom>
          <a:ln>
            <a:noFill/>
          </a:ln>
          <a:effectLst>
            <a:softEdge rad="112500"/>
          </a:effectLst>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216</Words>
  <Application>Microsoft Office PowerPoint</Application>
  <PresentationFormat>عرض على الشاشة (3:4)‏</PresentationFormat>
  <Paragraphs>12</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الشريحة 1</vt:lpstr>
      <vt:lpstr>الشريحة 2</vt:lpstr>
    </vt:vector>
  </TitlesOfParts>
  <Company>Shamfuture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Shamfuture</dc:creator>
  <cp:lastModifiedBy>Shamfuture</cp:lastModifiedBy>
  <cp:revision>1</cp:revision>
  <dcterms:created xsi:type="dcterms:W3CDTF">2018-12-18T15:06:49Z</dcterms:created>
  <dcterms:modified xsi:type="dcterms:W3CDTF">2018-12-18T15:10:54Z</dcterms:modified>
</cp:coreProperties>
</file>